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3"/>
  </p:notesMasterIdLst>
  <p:sldIdLst>
    <p:sldId id="256" r:id="rId3"/>
    <p:sldId id="262" r:id="rId4"/>
    <p:sldId id="310" r:id="rId5"/>
    <p:sldId id="311" r:id="rId6"/>
    <p:sldId id="293" r:id="rId7"/>
    <p:sldId id="307" r:id="rId8"/>
    <p:sldId id="308" r:id="rId9"/>
    <p:sldId id="313" r:id="rId10"/>
    <p:sldId id="314" r:id="rId11"/>
    <p:sldId id="282" r:id="rId1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83B3"/>
    <a:srgbClr val="F23C00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3" autoAdjust="0"/>
    <p:restoredTop sz="73333" autoAdjust="0"/>
  </p:normalViewPr>
  <p:slideViewPr>
    <p:cSldViewPr snapToGrid="0" snapToObjects="1">
      <p:cViewPr varScale="1">
        <p:scale>
          <a:sx n="51" d="100"/>
          <a:sy n="51" d="100"/>
        </p:scale>
        <p:origin x="10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178046B6-AA62-B748-A7DA-A06653EDCCE3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C0CD3E5D-A0E3-CF44-B0AA-2DEC864493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7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大家好，我是来自复旦的黄凯锋。 那由我来介绍一下我们的原型工具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8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首先介绍一下工具的应用背景。目前软件开发都是依靠版本管理工具，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git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svn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等。而目前的工具都是依赖于基于文本的差异比较工具，其差异结果中没有代码本身语法结构的信息。所以如果仅仅使用文本差异工具的内容，再去后续分析方面存在很多不足。 那我们的工具的出发点就是要去弥补这个问题。 首先代码差异应用可以有很多，举例来讲，现在的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code review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中其实主要还是依靠人来看。  其次 在代码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merge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中，很多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merge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conflict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都是因为基于文本的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diff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算法的误报引起的，  。 再者，在回归测试中，依靠代码结构的差异分析，可以减少回归测试集合。</a:t>
            </a:r>
            <a:endParaRPr lang="zh-C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74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首先看一下这个例子。这里两个文件，红色和绿色标注的是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git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svn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等内置基于文本的工具所展现的差异内容。然而对于开发者而言，实际上他看这片代码呢，是分几个部分的。。。。。。 所以我们需要引入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AST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抽象语法树解析来引入其语法结构。</a:t>
            </a:r>
            <a:endParaRPr lang="zh-CN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551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接着看一下基于树结构的差异分析的过程。左：  中： 右：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54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PG7-8: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This is an overview of our approach. Taking as inputs a set of source code files before and after changes, CLDIFF works in three steps. 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First, it preprocesses source code files and prune unchanged subtrees.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Second, it groups fine-grained code differences at or above the statement level and generates a concise code difference. 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Third, it links the related concise code differences heuristically. And lastly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the visualization 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The figure gives a snapshot of our visualization tool and you can see how CLDIFF works. The bubble on the right is a concise code difference edit script and the bubble on the left shows the links.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418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然后再来看一下这个例子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19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然后是对我们工具做的一个实验评估，结果显示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CLDiff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生成代码差异的同时，能够保持高准确度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60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For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RQ2, we run the entire 12 projects, which are thousands of commits in total. The red rectangle shows the size of code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diffrences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that gumtree generates and the blue rectangle shows the size of code differences that CLDIFF generates.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smtClean="0">
                <a:solidFill>
                  <a:srgbClr val="00B0F0"/>
                </a:solidFill>
              </a:rPr>
              <a:t>Length of Code Differences by CLDIFF is magnificently reduced compared to GUMTREE</a:t>
            </a:r>
            <a:endParaRPr lang="zh-CN" altLang="en-US" sz="1200" b="1" dirty="0" smtClean="0">
              <a:solidFill>
                <a:srgbClr val="00B0F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27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For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 RQ3, we compare the average performance overhead of GUMTREE and CLDIFF. It also reports the performance overhead in each step.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 The table shows the performance overhead of gumtree and CLDIFF. </a:t>
            </a:r>
            <a:r>
              <a:rPr lang="en-US" altLang="zh-CN" b="1" dirty="0" smtClean="0">
                <a:solidFill>
                  <a:srgbClr val="00B0F0"/>
                </a:solidFill>
              </a:rPr>
              <a:t>CLDIFF generates concise code differences while manages to process in a short time</a:t>
            </a:r>
            <a:endParaRPr lang="zh-CN" altLang="en-US" b="1" dirty="0" smtClean="0">
              <a:solidFill>
                <a:srgbClr val="00B0F0"/>
              </a:solidFill>
            </a:endParaRPr>
          </a:p>
          <a:p>
            <a:endParaRPr lang="zh-CN" altLang="zh-CN" sz="1200" kern="1200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D3E5D-A0E3-CF44-B0AA-2DEC864493D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52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44" y="5512526"/>
            <a:ext cx="2845054" cy="139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8627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8627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23910" y="4458724"/>
            <a:ext cx="334418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Segoe UI Light" charset="0"/>
                <a:cs typeface="Times New Roman" panose="02020603050405020304" pitchFamily="18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64" y="5943600"/>
            <a:ext cx="1963433" cy="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tiff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355481" y="1887942"/>
            <a:ext cx="8278174" cy="1444619"/>
          </a:xfrm>
        </p:spPr>
        <p:txBody>
          <a:bodyPr/>
          <a:lstStyle/>
          <a:p>
            <a:pPr algn="ctr"/>
            <a:r>
              <a:rPr kumimoji="1" lang="en-US" altLang="zh-CN" sz="4000" dirty="0">
                <a:latin typeface="+mj-lt"/>
                <a:cs typeface="Times New Roman" panose="02020603050405020304" pitchFamily="18" charset="0"/>
              </a:rPr>
              <a:t>CLDIFF: Generating Concise Code Differences</a:t>
            </a:r>
          </a:p>
          <a:p>
            <a:pPr algn="ctr"/>
            <a:endParaRPr kumimoji="1" lang="zh-CN" altLang="en-US" sz="4400" dirty="0"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5481" y="3332561"/>
            <a:ext cx="82781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>
                    <a:lumMod val="85000"/>
                  </a:schemeClr>
                </a:solidFill>
              </a:rPr>
              <a:t>Kaifeng Huang</a:t>
            </a:r>
            <a:r>
              <a:rPr lang="en-US" sz="2200" baseline="30000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, Bihuan Chen</a:t>
            </a:r>
            <a:r>
              <a:rPr lang="en-US" sz="2200" baseline="30000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, Xin Peng</a:t>
            </a:r>
            <a:r>
              <a:rPr lang="en-US" sz="2200" baseline="30000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bg1">
                    <a:lumMod val="85000"/>
                  </a:schemeClr>
                </a:solidFill>
              </a:rPr>
              <a:t>Daihong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 Zhou</a:t>
            </a:r>
            <a:r>
              <a:rPr lang="en-US" sz="2200" baseline="30000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, Ying Wang</a:t>
            </a:r>
            <a:r>
              <a:rPr lang="en-US" sz="2200" baseline="30000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, Yang Liu</a:t>
            </a:r>
            <a:r>
              <a:rPr lang="en-US" sz="2200" baseline="30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bg1">
                    <a:lumMod val="85000"/>
                  </a:schemeClr>
                </a:solidFill>
              </a:rPr>
              <a:t>Wenyun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 Zhao</a:t>
            </a:r>
            <a:r>
              <a:rPr lang="en-US" sz="2200" baseline="3000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  <a:p>
            <a:pPr algn="ctr"/>
            <a:endParaRPr lang="en-US" sz="2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sz="2200" baseline="30000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Fudan University, China</a:t>
            </a:r>
          </a:p>
          <a:p>
            <a:pPr algn="ctr"/>
            <a:r>
              <a:rPr lang="en-US" sz="2200" baseline="30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Nanyang Technological University, Singapore</a:t>
            </a:r>
          </a:p>
          <a:p>
            <a:pPr algn="ctr"/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kfhuang16@fudan.edu.cn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05C76AA-D003-D04D-BDE7-659FB1B39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030" y="5738377"/>
            <a:ext cx="841679" cy="10857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47964" y="807120"/>
            <a:ext cx="41117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75000"/>
                  </a:schemeClr>
                </a:solidFill>
              </a:rPr>
              <a:t>NASAC 2018</a:t>
            </a:r>
            <a:endParaRPr lang="zh-CN" altLang="en-US" sz="4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505253">
        <p:circle/>
      </p:transition>
    </mc:Choice>
    <mc:Fallback>
      <p:transition spd="slow" advTm="505253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349779" y="2128074"/>
            <a:ext cx="8084654" cy="1041761"/>
          </a:xfrm>
        </p:spPr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 Q&amp;A?</a:t>
            </a:r>
            <a:endParaRPr kumimoji="1"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26EA05F-56C8-B145-8EE8-1DB1B50D67C9}"/>
              </a:ext>
            </a:extLst>
          </p:cNvPr>
          <p:cNvSpPr txBox="1"/>
          <p:nvPr/>
        </p:nvSpPr>
        <p:spPr>
          <a:xfrm>
            <a:off x="2355481" y="3935316"/>
            <a:ext cx="82781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Kaifeng Huang</a:t>
            </a:r>
            <a:r>
              <a:rPr lang="en-US" sz="2200" baseline="30000" dirty="0">
                <a:solidFill>
                  <a:schemeClr val="bg1"/>
                </a:solidFill>
              </a:rPr>
              <a:t>1</a:t>
            </a:r>
            <a:r>
              <a:rPr lang="en-US" sz="2200" dirty="0">
                <a:solidFill>
                  <a:schemeClr val="bg1"/>
                </a:solidFill>
              </a:rPr>
              <a:t>, Bihuan Chen</a:t>
            </a:r>
            <a:r>
              <a:rPr lang="en-US" sz="2200" baseline="30000" dirty="0">
                <a:solidFill>
                  <a:schemeClr val="bg1"/>
                </a:solidFill>
              </a:rPr>
              <a:t>1</a:t>
            </a:r>
            <a:r>
              <a:rPr lang="en-US" sz="2200" dirty="0">
                <a:solidFill>
                  <a:schemeClr val="bg1"/>
                </a:solidFill>
              </a:rPr>
              <a:t>, Xin Peng</a:t>
            </a:r>
            <a:r>
              <a:rPr lang="en-US" sz="2200" baseline="30000" dirty="0">
                <a:solidFill>
                  <a:schemeClr val="bg1"/>
                </a:solidFill>
              </a:rPr>
              <a:t>1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Daihong</a:t>
            </a:r>
            <a:r>
              <a:rPr lang="en-US" sz="2200" dirty="0">
                <a:solidFill>
                  <a:schemeClr val="bg1"/>
                </a:solidFill>
              </a:rPr>
              <a:t> Zhou</a:t>
            </a:r>
            <a:r>
              <a:rPr lang="en-US" sz="2200" baseline="30000" dirty="0">
                <a:solidFill>
                  <a:schemeClr val="bg1"/>
                </a:solidFill>
              </a:rPr>
              <a:t>1</a:t>
            </a:r>
            <a:r>
              <a:rPr lang="en-US" sz="2200" dirty="0">
                <a:solidFill>
                  <a:schemeClr val="bg1"/>
                </a:solidFill>
              </a:rPr>
              <a:t>, Ying Wang</a:t>
            </a:r>
            <a:r>
              <a:rPr lang="en-US" sz="2200" baseline="30000" dirty="0">
                <a:solidFill>
                  <a:schemeClr val="bg1"/>
                </a:solidFill>
              </a:rPr>
              <a:t>1</a:t>
            </a:r>
            <a:r>
              <a:rPr lang="en-US" sz="2200" dirty="0">
                <a:solidFill>
                  <a:schemeClr val="bg1"/>
                </a:solidFill>
              </a:rPr>
              <a:t>, Yang Liu</a:t>
            </a:r>
            <a:r>
              <a:rPr lang="en-US" sz="2200" baseline="30000" dirty="0">
                <a:solidFill>
                  <a:schemeClr val="bg1"/>
                </a:solidFill>
              </a:rPr>
              <a:t>2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Wenyun</a:t>
            </a:r>
            <a:r>
              <a:rPr lang="en-US" sz="2200" dirty="0">
                <a:solidFill>
                  <a:schemeClr val="bg1"/>
                </a:solidFill>
              </a:rPr>
              <a:t> Zhao</a:t>
            </a:r>
            <a:r>
              <a:rPr lang="en-US" sz="2200" baseline="30000" dirty="0">
                <a:solidFill>
                  <a:schemeClr val="bg1"/>
                </a:solidFill>
              </a:rPr>
              <a:t>1</a:t>
            </a:r>
          </a:p>
          <a:p>
            <a:pPr algn="ctr"/>
            <a:endParaRPr lang="en-US" sz="2200" dirty="0">
              <a:solidFill>
                <a:schemeClr val="bg1"/>
              </a:solidFill>
            </a:endParaRPr>
          </a:p>
          <a:p>
            <a:pPr algn="ctr"/>
            <a:r>
              <a:rPr lang="en-US" sz="2200" baseline="30000" dirty="0">
                <a:solidFill>
                  <a:schemeClr val="bg1"/>
                </a:solidFill>
              </a:rPr>
              <a:t>1</a:t>
            </a:r>
            <a:r>
              <a:rPr lang="en-US" sz="2200" dirty="0">
                <a:solidFill>
                  <a:schemeClr val="bg1"/>
                </a:solidFill>
              </a:rPr>
              <a:t>Fudan University, China</a:t>
            </a:r>
          </a:p>
          <a:p>
            <a:pPr algn="ctr"/>
            <a:r>
              <a:rPr lang="en-US" sz="2200" baseline="30000" dirty="0">
                <a:solidFill>
                  <a:schemeClr val="bg1"/>
                </a:solidFill>
              </a:rPr>
              <a:t>2</a:t>
            </a:r>
            <a:r>
              <a:rPr lang="en-US" sz="2200" dirty="0">
                <a:solidFill>
                  <a:schemeClr val="bg1"/>
                </a:solidFill>
              </a:rPr>
              <a:t>Nanyang Technological University, Singapore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</a:rPr>
              <a:t>kfhuang16@fudan.edu.cn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800" dirty="0">
                <a:latin typeface="+mj-lt"/>
                <a:cs typeface="Times New Roman" panose="02020603050405020304" pitchFamily="18" charset="0"/>
              </a:rPr>
              <a:t>Code </a:t>
            </a:r>
            <a:r>
              <a:rPr kumimoji="1" lang="en-US" altLang="zh-CN" sz="2800" dirty="0" smtClean="0">
                <a:latin typeface="+mj-lt"/>
                <a:cs typeface="Times New Roman" panose="02020603050405020304" pitchFamily="18" charset="0"/>
              </a:rPr>
              <a:t>Differencing</a:t>
            </a:r>
            <a:endParaRPr kumimoji="1" lang="zh-CN" altLang="en-US" sz="28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5147" t="2813" r="26564" b="1"/>
          <a:stretch/>
        </p:blipFill>
        <p:spPr>
          <a:xfrm>
            <a:off x="7194203" y="2107913"/>
            <a:ext cx="2576147" cy="21260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96" y="1353667"/>
            <a:ext cx="1509486" cy="15094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800" y="1326524"/>
            <a:ext cx="1509486" cy="15094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98" y="1582266"/>
            <a:ext cx="1052287" cy="105228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50071" y="4387132"/>
            <a:ext cx="3813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How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to generate, represent </a:t>
            </a:r>
          </a:p>
          <a:p>
            <a:pPr algn="ctr"/>
            <a:r>
              <a:rPr lang="en-US" altLang="zh-CN" sz="2000" b="1" dirty="0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and use code differences?</a:t>
            </a:r>
            <a:endParaRPr lang="zh-CN" altLang="en-US" sz="2000" b="1" dirty="0"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7800" y="3144753"/>
            <a:ext cx="1221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 R1</a:t>
            </a:r>
            <a:endParaRPr lang="zh-CN" altLang="en-US" sz="2000" dirty="0"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42068" y="3179362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 </a:t>
            </a:r>
            <a:r>
              <a:rPr lang="en-US" altLang="zh-CN" sz="2000" dirty="0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R2</a:t>
            </a:r>
            <a:endParaRPr lang="zh-CN" altLang="en-US" sz="2000" dirty="0"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0109" y="4365459"/>
            <a:ext cx="3529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 </a:t>
            </a:r>
            <a:r>
              <a:rPr lang="en-US" altLang="zh-CN" sz="2000" dirty="0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differencing is useful</a:t>
            </a:r>
            <a:endParaRPr lang="zh-CN" altLang="en-US" sz="2000" dirty="0"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2699067" y="3482530"/>
            <a:ext cx="1" cy="6918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21" y="1698729"/>
            <a:ext cx="1288917" cy="900583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xmlns="" id="{60F68C85-300B-9849-812B-AD61482C95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9" y="4922773"/>
            <a:ext cx="1288407" cy="1183231"/>
          </a:xfrm>
          <a:prstGeom prst="rect">
            <a:avLst/>
          </a:prstGeom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xmlns="" id="{46D12304-FA60-FB4D-8A70-BC70943095D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9" t="1346" r="1"/>
          <a:stretch/>
        </p:blipFill>
        <p:spPr>
          <a:xfrm>
            <a:off x="2099705" y="5029626"/>
            <a:ext cx="1428749" cy="1095854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xmlns="" id="{5E5DF358-257E-EB49-9006-E8BD634493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463" y="4947719"/>
            <a:ext cx="1177761" cy="117776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59577" y="6261073"/>
            <a:ext cx="160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 Review</a:t>
            </a:r>
            <a:endParaRPr lang="zh-CN" altLang="en-US" dirty="0"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91390" y="6261073"/>
            <a:ext cx="155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 Merge</a:t>
            </a:r>
            <a:endParaRPr lang="zh-CN" altLang="en-US" dirty="0"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525947" y="6261073"/>
            <a:ext cx="224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Regression Testing</a:t>
            </a:r>
            <a:endParaRPr lang="zh-CN" altLang="en-US" dirty="0"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/>
      <p:bldP spid="14" grpId="0"/>
      <p:bldP spid="18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3">
            <a:extLst>
              <a:ext uri="{FF2B5EF4-FFF2-40B4-BE49-F238E27FC236}">
                <a16:creationId xmlns="" xmlns:a16="http://schemas.microsoft.com/office/drawing/2014/main" id="{A54871C0-11EE-5048-AA5F-D812E55D9A76}"/>
              </a:ext>
            </a:extLst>
          </p:cNvPr>
          <p:cNvSpPr/>
          <p:nvPr/>
        </p:nvSpPr>
        <p:spPr>
          <a:xfrm>
            <a:off x="6667087" y="4838278"/>
            <a:ext cx="4279698" cy="665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B67E490A-035D-4B45-85E4-DEC9D9D12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800" dirty="0" smtClean="0"/>
              <a:t>Motivating </a:t>
            </a:r>
            <a:r>
              <a:rPr kumimoji="1" lang="en-US" altLang="zh-CN" sz="2800" dirty="0"/>
              <a:t>Example</a:t>
            </a:r>
            <a:endParaRPr kumimoji="1" lang="zh-CN" altLang="en-US" sz="2800" dirty="0"/>
          </a:p>
        </p:txBody>
      </p:sp>
      <p:sp>
        <p:nvSpPr>
          <p:cNvPr id="29" name="文本框 1">
            <a:extLst>
              <a:ext uri="{FF2B5EF4-FFF2-40B4-BE49-F238E27FC236}">
                <a16:creationId xmlns="" xmlns:a16="http://schemas.microsoft.com/office/drawing/2014/main" id="{0404F277-17FC-3348-8354-EB3F184393ED}"/>
              </a:ext>
            </a:extLst>
          </p:cNvPr>
          <p:cNvSpPr txBox="1"/>
          <p:nvPr/>
        </p:nvSpPr>
        <p:spPr>
          <a:xfrm>
            <a:off x="6936027" y="4971443"/>
            <a:ext cx="4388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For loop and if</a:t>
            </a:r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xmlns="" id="{C457C9D4-B0F9-1549-A1B4-42657FC9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8" y="1318552"/>
            <a:ext cx="6084933" cy="5289952"/>
          </a:xfrm>
          <a:prstGeom prst="rect">
            <a:avLst/>
          </a:prstGeom>
        </p:spPr>
      </p:pic>
      <p:sp>
        <p:nvSpPr>
          <p:cNvPr id="35" name="Rectangle 12">
            <a:extLst>
              <a:ext uri="{FF2B5EF4-FFF2-40B4-BE49-F238E27FC236}">
                <a16:creationId xmlns:a16="http://schemas.microsoft.com/office/drawing/2014/main" xmlns="" id="{1705676C-5E65-A148-A7FD-B83E44EBF0A6}"/>
              </a:ext>
            </a:extLst>
          </p:cNvPr>
          <p:cNvSpPr/>
          <p:nvPr/>
        </p:nvSpPr>
        <p:spPr>
          <a:xfrm>
            <a:off x="277773" y="3104082"/>
            <a:ext cx="5622828" cy="17659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60">
            <a:extLst>
              <a:ext uri="{FF2B5EF4-FFF2-40B4-BE49-F238E27FC236}">
                <a16:creationId xmlns:a16="http://schemas.microsoft.com/office/drawing/2014/main" xmlns="" id="{077B2C6C-271C-2148-B822-0238943B918F}"/>
              </a:ext>
            </a:extLst>
          </p:cNvPr>
          <p:cNvSpPr/>
          <p:nvPr/>
        </p:nvSpPr>
        <p:spPr>
          <a:xfrm>
            <a:off x="272516" y="6114487"/>
            <a:ext cx="5622828" cy="3215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xmlns="" id="{BD6C8B6D-1F35-334F-9514-033D86214C7C}"/>
              </a:ext>
            </a:extLst>
          </p:cNvPr>
          <p:cNvSpPr/>
          <p:nvPr/>
        </p:nvSpPr>
        <p:spPr>
          <a:xfrm>
            <a:off x="274783" y="2417205"/>
            <a:ext cx="5622828" cy="1765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62">
            <a:extLst>
              <a:ext uri="{FF2B5EF4-FFF2-40B4-BE49-F238E27FC236}">
                <a16:creationId xmlns:a16="http://schemas.microsoft.com/office/drawing/2014/main" xmlns="" id="{A40084EB-A959-3642-A805-358A7AAB2C61}"/>
              </a:ext>
            </a:extLst>
          </p:cNvPr>
          <p:cNvSpPr/>
          <p:nvPr/>
        </p:nvSpPr>
        <p:spPr>
          <a:xfrm>
            <a:off x="272517" y="4182381"/>
            <a:ext cx="5622828" cy="17659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xmlns="" id="{AA3F18EB-4C89-0947-8E9A-83204BB43892}"/>
              </a:ext>
            </a:extLst>
          </p:cNvPr>
          <p:cNvSpPr/>
          <p:nvPr/>
        </p:nvSpPr>
        <p:spPr>
          <a:xfrm>
            <a:off x="244925" y="5003505"/>
            <a:ext cx="5622828" cy="17659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64">
            <a:extLst>
              <a:ext uri="{FF2B5EF4-FFF2-40B4-BE49-F238E27FC236}">
                <a16:creationId xmlns:a16="http://schemas.microsoft.com/office/drawing/2014/main" xmlns="" id="{A144E265-5C2E-5D41-AE10-4FA80B751208}"/>
              </a:ext>
            </a:extLst>
          </p:cNvPr>
          <p:cNvSpPr/>
          <p:nvPr/>
        </p:nvSpPr>
        <p:spPr>
          <a:xfrm>
            <a:off x="269526" y="2270461"/>
            <a:ext cx="5622828" cy="44298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65">
            <a:extLst>
              <a:ext uri="{FF2B5EF4-FFF2-40B4-BE49-F238E27FC236}">
                <a16:creationId xmlns:a16="http://schemas.microsoft.com/office/drawing/2014/main" xmlns="" id="{390BBD01-6610-2245-99B1-EC57C4AF58E6}"/>
              </a:ext>
            </a:extLst>
          </p:cNvPr>
          <p:cNvSpPr/>
          <p:nvPr/>
        </p:nvSpPr>
        <p:spPr>
          <a:xfrm>
            <a:off x="264269" y="5179729"/>
            <a:ext cx="5622828" cy="38785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矩形 23">
            <a:extLst>
              <a:ext uri="{FF2B5EF4-FFF2-40B4-BE49-F238E27FC236}">
                <a16:creationId xmlns="" xmlns:a16="http://schemas.microsoft.com/office/drawing/2014/main" id="{A54871C0-11EE-5048-AA5F-D812E55D9A76}"/>
              </a:ext>
            </a:extLst>
          </p:cNvPr>
          <p:cNvSpPr/>
          <p:nvPr/>
        </p:nvSpPr>
        <p:spPr>
          <a:xfrm>
            <a:off x="6747771" y="1707866"/>
            <a:ext cx="4279698" cy="8867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3" name="文本框 1">
            <a:extLst>
              <a:ext uri="{FF2B5EF4-FFF2-40B4-BE49-F238E27FC236}">
                <a16:creationId xmlns="" xmlns:a16="http://schemas.microsoft.com/office/drawing/2014/main" id="{0404F277-17FC-3348-8354-EB3F184393ED}"/>
              </a:ext>
            </a:extLst>
          </p:cNvPr>
          <p:cNvSpPr txBox="1"/>
          <p:nvPr/>
        </p:nvSpPr>
        <p:spPr>
          <a:xfrm>
            <a:off x="7016713" y="1784066"/>
            <a:ext cx="4388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Method addition and invocation</a:t>
            </a:r>
          </a:p>
        </p:txBody>
      </p:sp>
      <p:sp>
        <p:nvSpPr>
          <p:cNvPr id="44" name="矩形 23">
            <a:extLst>
              <a:ext uri="{FF2B5EF4-FFF2-40B4-BE49-F238E27FC236}">
                <a16:creationId xmlns="" xmlns:a16="http://schemas.microsoft.com/office/drawing/2014/main" id="{A54871C0-11EE-5048-AA5F-D812E55D9A76}"/>
              </a:ext>
            </a:extLst>
          </p:cNvPr>
          <p:cNvSpPr/>
          <p:nvPr/>
        </p:nvSpPr>
        <p:spPr>
          <a:xfrm>
            <a:off x="6667090" y="3237024"/>
            <a:ext cx="4279698" cy="887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5" name="文本框 1">
            <a:extLst>
              <a:ext uri="{FF2B5EF4-FFF2-40B4-BE49-F238E27FC236}">
                <a16:creationId xmlns="" xmlns:a16="http://schemas.microsoft.com/office/drawing/2014/main" id="{0404F277-17FC-3348-8354-EB3F184393ED}"/>
              </a:ext>
            </a:extLst>
          </p:cNvPr>
          <p:cNvSpPr txBox="1"/>
          <p:nvPr/>
        </p:nvSpPr>
        <p:spPr>
          <a:xfrm>
            <a:off x="6936028" y="3313224"/>
            <a:ext cx="4388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Field and local variable declaration</a:t>
            </a:r>
          </a:p>
        </p:txBody>
      </p:sp>
    </p:spTree>
    <p:extLst>
      <p:ext uri="{BB962C8B-B14F-4D97-AF65-F5344CB8AC3E}">
        <p14:creationId xmlns:p14="http://schemas.microsoft.com/office/powerpoint/2010/main" val="64275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1" grpId="0" animBg="1"/>
      <p:bldP spid="42" grpId="0" animBg="1"/>
      <p:bldP spid="43" grpId="0"/>
      <p:bldP spid="44" grpId="0" animBg="1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A05B2F5B-7AC4-744A-BFBE-00B48F2597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800" dirty="0" smtClean="0"/>
              <a:t>Motivating </a:t>
            </a:r>
            <a:r>
              <a:rPr kumimoji="1" lang="en-US" altLang="zh-CN" sz="2800" dirty="0"/>
              <a:t>Example (cont.)</a:t>
            </a:r>
            <a:endParaRPr kumimoji="1" lang="zh-CN" altLang="en-US" sz="2800" dirty="0"/>
          </a:p>
        </p:txBody>
      </p:sp>
      <p:sp>
        <p:nvSpPr>
          <p:cNvPr id="3" name="矩形 23">
            <a:extLst>
              <a:ext uri="{FF2B5EF4-FFF2-40B4-BE49-F238E27FC236}">
                <a16:creationId xmlns="" xmlns:a16="http://schemas.microsoft.com/office/drawing/2014/main" id="{A54871C0-11EE-5048-AA5F-D812E55D9A76}"/>
              </a:ext>
            </a:extLst>
          </p:cNvPr>
          <p:cNvSpPr/>
          <p:nvPr/>
        </p:nvSpPr>
        <p:spPr>
          <a:xfrm>
            <a:off x="7259160" y="1886466"/>
            <a:ext cx="4279698" cy="24139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框 32">
            <a:extLst>
              <a:ext uri="{FF2B5EF4-FFF2-40B4-BE49-F238E27FC236}">
                <a16:creationId xmlns="" xmlns:a16="http://schemas.microsoft.com/office/drawing/2014/main" id="{7626A53D-BDA0-9A4F-A8AE-BCB6BC9CDE20}"/>
              </a:ext>
            </a:extLst>
          </p:cNvPr>
          <p:cNvSpPr txBox="1"/>
          <p:nvPr/>
        </p:nvSpPr>
        <p:spPr>
          <a:xfrm>
            <a:off x="7419895" y="2038766"/>
            <a:ext cx="3095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Tree-based Edit Action</a:t>
            </a:r>
            <a:endParaRPr lang="en-US" altLang="zh-CN" sz="1100" b="1" dirty="0"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3">
            <a:extLst>
              <a:ext uri="{FF2B5EF4-FFF2-40B4-BE49-F238E27FC236}">
                <a16:creationId xmlns="" xmlns:a16="http://schemas.microsoft.com/office/drawing/2014/main" id="{649E1609-EF3B-B74C-991F-C509ED416A31}"/>
              </a:ext>
            </a:extLst>
          </p:cNvPr>
          <p:cNvCxnSpPr/>
          <p:nvPr/>
        </p:nvCxnSpPr>
        <p:spPr>
          <a:xfrm>
            <a:off x="7419895" y="2660965"/>
            <a:ext cx="3412402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139700" dist="1143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">
            <a:extLst>
              <a:ext uri="{FF2B5EF4-FFF2-40B4-BE49-F238E27FC236}">
                <a16:creationId xmlns="" xmlns:a16="http://schemas.microsoft.com/office/drawing/2014/main" id="{0404F277-17FC-3348-8354-EB3F184393ED}"/>
              </a:ext>
            </a:extLst>
          </p:cNvPr>
          <p:cNvSpPr txBox="1"/>
          <p:nvPr/>
        </p:nvSpPr>
        <p:spPr>
          <a:xfrm>
            <a:off x="7378085" y="2835733"/>
            <a:ext cx="4388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update(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n,v</a:t>
            </a:r>
            <a:r>
              <a:rPr lang="en-US" altLang="zh-CN" sz="2000" dirty="0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) - node level</a:t>
            </a:r>
            <a:endParaRPr lang="en-US" altLang="zh-CN" sz="2000" dirty="0"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add(</a:t>
            </a:r>
            <a:r>
              <a:rPr lang="en-US" altLang="zh-CN" sz="2000" dirty="0" err="1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n,p,i</a:t>
            </a:r>
            <a:r>
              <a:rPr lang="en-US" altLang="zh-CN" sz="2000" dirty="0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) - node level</a:t>
            </a:r>
            <a:endParaRPr lang="en-US" altLang="zh-CN" sz="2000" dirty="0"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delete(n</a:t>
            </a:r>
            <a:r>
              <a:rPr lang="en-US" altLang="zh-CN" sz="2000" dirty="0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) - node level</a:t>
            </a:r>
            <a:endParaRPr lang="en-US" altLang="zh-CN" sz="2000" dirty="0"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move(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n,p,i</a:t>
            </a:r>
            <a:r>
              <a:rPr lang="en-US" altLang="zh-CN" sz="2000" dirty="0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) - subtree level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87" y="1454968"/>
            <a:ext cx="3162300" cy="12763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11" y="3058265"/>
            <a:ext cx="3143250" cy="3486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913" y="2001444"/>
            <a:ext cx="3038475" cy="24860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153" y="4975961"/>
            <a:ext cx="3076575" cy="847725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3555582" y="3759231"/>
            <a:ext cx="237145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67233" y="2750967"/>
            <a:ext cx="333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Partial AST before Code Change</a:t>
            </a:r>
            <a:endParaRPr lang="zh-CN" altLang="en-US" sz="1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338369" y="6459564"/>
            <a:ext cx="3153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Partial AST </a:t>
            </a:r>
            <a:r>
              <a:rPr lang="en-US" altLang="zh-CN" sz="1600" dirty="0" smtClean="0"/>
              <a:t>after Code </a:t>
            </a:r>
            <a:r>
              <a:rPr lang="en-US" altLang="zh-CN" sz="1600" dirty="0"/>
              <a:t>Change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912270" y="4499189"/>
            <a:ext cx="2528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Edit Script by GUMTREE</a:t>
            </a:r>
            <a:endParaRPr lang="zh-CN" altLang="en-US" sz="1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3921966" y="5907788"/>
            <a:ext cx="2225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Edit Script by CLDIFF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4723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  <p:bldP spid="12" grpId="0" animBg="1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800" dirty="0" smtClean="0">
                <a:latin typeface="+mj-lt"/>
                <a:cs typeface="Times New Roman" panose="02020603050405020304" pitchFamily="18" charset="0"/>
              </a:rPr>
              <a:t>Methodology</a:t>
            </a:r>
            <a:endParaRPr kumimoji="1" lang="zh-CN" altLang="en-US" sz="28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3308" b="11908"/>
          <a:stretch/>
        </p:blipFill>
        <p:spPr>
          <a:xfrm>
            <a:off x="447667" y="3433759"/>
            <a:ext cx="10913753" cy="27270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2" y="1511368"/>
            <a:ext cx="1352550" cy="1390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305" y="1548639"/>
            <a:ext cx="1573870" cy="1415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806" y="2006668"/>
            <a:ext cx="1143000" cy="4000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7288" y="1903306"/>
            <a:ext cx="1086613" cy="471963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027349" y="1333581"/>
            <a:ext cx="1885580" cy="1829511"/>
            <a:chOff x="5974484" y="1375148"/>
            <a:chExt cx="1866244" cy="179274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951" y="1375148"/>
              <a:ext cx="1798777" cy="1792741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5974484" y="1873250"/>
              <a:ext cx="224559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8406" y="1820689"/>
            <a:ext cx="963563" cy="524136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900407" y="1428762"/>
            <a:ext cx="1683497" cy="1626886"/>
            <a:chOff x="9450230" y="1524326"/>
            <a:chExt cx="1911190" cy="168033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18851" y="1524326"/>
              <a:ext cx="1742569" cy="168033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9450230" y="2028349"/>
              <a:ext cx="239646" cy="356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13545" y="1993803"/>
            <a:ext cx="1206369" cy="381676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0543597" y="1756820"/>
            <a:ext cx="1514714" cy="899746"/>
            <a:chOff x="9570053" y="2983783"/>
            <a:chExt cx="2594829" cy="1571625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612182" y="2983783"/>
              <a:ext cx="2552700" cy="1571625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9570053" y="3433759"/>
              <a:ext cx="386747" cy="6480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333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040655" cy="721395"/>
          </a:xfrm>
        </p:spPr>
        <p:txBody>
          <a:bodyPr/>
          <a:lstStyle/>
          <a:p>
            <a:r>
              <a:rPr kumimoji="1" lang="en-US" altLang="zh-CN" sz="2800" dirty="0">
                <a:latin typeface="+mj-lt"/>
                <a:cs typeface="Times New Roman" panose="02020603050405020304" pitchFamily="18" charset="0"/>
              </a:rPr>
              <a:t>Example of Linking Code Differences</a:t>
            </a:r>
            <a:endParaRPr kumimoji="1" lang="zh-CN" altLang="en-US" sz="28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图片 3">
            <a:extLst>
              <a:ext uri="{FF2B5EF4-FFF2-40B4-BE49-F238E27FC236}">
                <a16:creationId xmlns="" xmlns:a16="http://schemas.microsoft.com/office/drawing/2014/main" id="{A096D3A4-8A57-DD40-AB65-A8B4FFA27B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545" b="7807"/>
          <a:stretch/>
        </p:blipFill>
        <p:spPr>
          <a:xfrm>
            <a:off x="322289" y="1200765"/>
            <a:ext cx="5792761" cy="5473417"/>
          </a:xfrm>
          <a:prstGeom prst="rect">
            <a:avLst/>
          </a:prstGeom>
        </p:spPr>
      </p:pic>
      <p:sp>
        <p:nvSpPr>
          <p:cNvPr id="4" name="矩形 23"/>
          <p:cNvSpPr/>
          <p:nvPr/>
        </p:nvSpPr>
        <p:spPr>
          <a:xfrm>
            <a:off x="6410088" y="3237560"/>
            <a:ext cx="5086769" cy="2930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32"/>
          <p:cNvSpPr txBox="1"/>
          <p:nvPr/>
        </p:nvSpPr>
        <p:spPr>
          <a:xfrm>
            <a:off x="6778432" y="3520377"/>
            <a:ext cx="3341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Linking code differences</a:t>
            </a:r>
            <a:endParaRPr lang="en-US" altLang="zh-CN" sz="1100" b="1" dirty="0"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3"/>
          <p:cNvCxnSpPr/>
          <p:nvPr/>
        </p:nvCxnSpPr>
        <p:spPr>
          <a:xfrm>
            <a:off x="6699301" y="4035618"/>
            <a:ext cx="461091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139700" dist="1143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1"/>
          <p:cNvSpPr txBox="1"/>
          <p:nvPr/>
        </p:nvSpPr>
        <p:spPr>
          <a:xfrm>
            <a:off x="6699301" y="4413776"/>
            <a:ext cx="4227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Def-Use </a:t>
            </a:r>
            <a:r>
              <a:rPr lang="en-US" altLang="zh-CN" dirty="0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Link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altLang="zh-CN" i="1" dirty="0" err="1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decoratedTaskMap</a:t>
            </a:r>
            <a:endParaRPr lang="en-US" altLang="zh-CN" i="1" dirty="0" smtClean="0"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altLang="zh-CN" i="1" dirty="0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decorated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altLang="zh-CN" i="1" dirty="0" err="1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cancelRemainingTask</a:t>
            </a:r>
            <a:endParaRPr lang="en-US" altLang="zh-CN" i="1" dirty="0"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Abstract-Method </a:t>
            </a:r>
            <a:r>
              <a:rPr lang="en-US" altLang="zh-CN" dirty="0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Link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altLang="zh-CN" i="1" dirty="0" err="1" smtClean="0">
                <a:latin typeface="微软雅黑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cancelRemainingTask</a:t>
            </a:r>
            <a:endParaRPr lang="en-US" altLang="zh-CN" i="1" dirty="0">
              <a:latin typeface="微软雅黑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508801" y="1403852"/>
            <a:ext cx="2155138" cy="1833709"/>
            <a:chOff x="6699301" y="1262444"/>
            <a:chExt cx="2155138" cy="183370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34" t="48516" r="3866" b="6233"/>
            <a:stretch/>
          </p:blipFill>
          <p:spPr>
            <a:xfrm>
              <a:off x="6699301" y="1432454"/>
              <a:ext cx="2095500" cy="1663699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7686090" y="1262444"/>
              <a:ext cx="1168349" cy="6577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8144305" y="2018390"/>
            <a:ext cx="368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“Where is the variable used?”</a:t>
            </a:r>
            <a:endParaRPr lang="zh-CN" altLang="en-US" dirty="0"/>
          </a:p>
        </p:txBody>
      </p:sp>
      <p:sp>
        <p:nvSpPr>
          <p:cNvPr id="12" name="Rectangle 62">
            <a:extLst>
              <a:ext uri="{FF2B5EF4-FFF2-40B4-BE49-F238E27FC236}">
                <a16:creationId xmlns:a16="http://schemas.microsoft.com/office/drawing/2014/main" xmlns="" id="{A40084EB-A959-3642-A805-358A7AAB2C61}"/>
              </a:ext>
            </a:extLst>
          </p:cNvPr>
          <p:cNvSpPr/>
          <p:nvPr/>
        </p:nvSpPr>
        <p:spPr>
          <a:xfrm>
            <a:off x="3315768" y="4190927"/>
            <a:ext cx="1196412" cy="17659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2">
            <a:extLst>
              <a:ext uri="{FF2B5EF4-FFF2-40B4-BE49-F238E27FC236}">
                <a16:creationId xmlns:a16="http://schemas.microsoft.com/office/drawing/2014/main" xmlns="" id="{A40084EB-A959-3642-A805-358A7AAB2C61}"/>
              </a:ext>
            </a:extLst>
          </p:cNvPr>
          <p:cNvSpPr/>
          <p:nvPr/>
        </p:nvSpPr>
        <p:spPr>
          <a:xfrm>
            <a:off x="1237713" y="5317550"/>
            <a:ext cx="1196412" cy="17659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2">
            <a:extLst>
              <a:ext uri="{FF2B5EF4-FFF2-40B4-BE49-F238E27FC236}">
                <a16:creationId xmlns:a16="http://schemas.microsoft.com/office/drawing/2014/main" xmlns="" id="{A40084EB-A959-3642-A805-358A7AAB2C61}"/>
              </a:ext>
            </a:extLst>
          </p:cNvPr>
          <p:cNvSpPr/>
          <p:nvPr/>
        </p:nvSpPr>
        <p:spPr>
          <a:xfrm>
            <a:off x="1254809" y="2386337"/>
            <a:ext cx="2462612" cy="17659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2">
            <a:extLst>
              <a:ext uri="{FF2B5EF4-FFF2-40B4-BE49-F238E27FC236}">
                <a16:creationId xmlns:a16="http://schemas.microsoft.com/office/drawing/2014/main" xmlns="" id="{A40084EB-A959-3642-A805-358A7AAB2C61}"/>
              </a:ext>
            </a:extLst>
          </p:cNvPr>
          <p:cNvSpPr/>
          <p:nvPr/>
        </p:nvSpPr>
        <p:spPr>
          <a:xfrm>
            <a:off x="783367" y="3077123"/>
            <a:ext cx="3506622" cy="17659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62">
            <a:extLst>
              <a:ext uri="{FF2B5EF4-FFF2-40B4-BE49-F238E27FC236}">
                <a16:creationId xmlns:a16="http://schemas.microsoft.com/office/drawing/2014/main" xmlns="" id="{A40084EB-A959-3642-A805-358A7AAB2C61}"/>
              </a:ext>
            </a:extLst>
          </p:cNvPr>
          <p:cNvSpPr/>
          <p:nvPr/>
        </p:nvSpPr>
        <p:spPr>
          <a:xfrm>
            <a:off x="817547" y="6298890"/>
            <a:ext cx="3472441" cy="17659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1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11" grpId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FAEFF17C-E7BA-414E-AA6F-D51E8F4159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11631413" cy="721395"/>
          </a:xfrm>
        </p:spPr>
        <p:txBody>
          <a:bodyPr/>
          <a:lstStyle/>
          <a:p>
            <a:r>
              <a:rPr lang="en-US" sz="2800" dirty="0" smtClean="0"/>
              <a:t>Accuracy </a:t>
            </a:r>
            <a:r>
              <a:rPr lang="en-US" sz="2800" dirty="0"/>
              <a:t>Evaluation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2B752063-9DC9-2A4D-B12C-AD2BD495F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18" r="1725" b="-1"/>
          <a:stretch/>
        </p:blipFill>
        <p:spPr>
          <a:xfrm>
            <a:off x="1921942" y="1455310"/>
            <a:ext cx="8081569" cy="393805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99499" y="5565120"/>
            <a:ext cx="9152249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rgbClr val="00B0F0"/>
                </a:solidFill>
              </a:rPr>
              <a:t>ClDiff</a:t>
            </a:r>
            <a:r>
              <a:rPr lang="en-US" altLang="zh-CN" sz="2400" b="1" dirty="0">
                <a:solidFill>
                  <a:srgbClr val="00B0F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F0"/>
                </a:solidFill>
              </a:rPr>
              <a:t>generated concise code differences and established</a:t>
            </a:r>
          </a:p>
          <a:p>
            <a:r>
              <a:rPr lang="en-US" altLang="zh-CN" sz="2400" b="1" dirty="0">
                <a:solidFill>
                  <a:srgbClr val="00B0F0"/>
                </a:solidFill>
              </a:rPr>
              <a:t>t</a:t>
            </a:r>
            <a:r>
              <a:rPr lang="en-US" altLang="zh-CN" sz="2400" b="1" dirty="0" smtClean="0">
                <a:solidFill>
                  <a:srgbClr val="00B0F0"/>
                </a:solidFill>
              </a:rPr>
              <a:t>heir links with an accuracy of 99% and 98</a:t>
            </a:r>
            <a:r>
              <a:rPr lang="en-US" altLang="zh-CN" sz="2400" b="1" dirty="0">
                <a:solidFill>
                  <a:srgbClr val="00B0F0"/>
                </a:solidFill>
              </a:rPr>
              <a:t>%,respectively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65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61" y="1540401"/>
            <a:ext cx="6741592" cy="3844399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7308795" cy="721395"/>
          </a:xfrm>
        </p:spPr>
        <p:txBody>
          <a:bodyPr/>
          <a:lstStyle/>
          <a:p>
            <a:r>
              <a:rPr kumimoji="1" lang="en-US" altLang="zh-CN" sz="2800" dirty="0" smtClean="0">
                <a:latin typeface="+mj-lt"/>
                <a:cs typeface="Times New Roman" panose="02020603050405020304" pitchFamily="18" charset="0"/>
              </a:rPr>
              <a:t>Conciseness </a:t>
            </a:r>
            <a:r>
              <a:rPr kumimoji="1" lang="en-US" altLang="zh-CN" sz="2800" dirty="0">
                <a:latin typeface="+mj-lt"/>
                <a:cs typeface="Times New Roman" panose="02020603050405020304" pitchFamily="18" charset="0"/>
              </a:rPr>
              <a:t>Evaluation</a:t>
            </a:r>
            <a:endParaRPr kumimoji="1" lang="zh-CN" altLang="en-US" sz="28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3120" y="5707543"/>
            <a:ext cx="10806100" cy="46166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>
                <a:solidFill>
                  <a:srgbClr val="00B0F0"/>
                </a:solidFill>
              </a:rPr>
              <a:t>ClDiff</a:t>
            </a:r>
            <a:r>
              <a:rPr lang="en-US" altLang="zh-CN" sz="2400" b="1" dirty="0" smtClean="0">
                <a:solidFill>
                  <a:srgbClr val="00B0F0"/>
                </a:solidFill>
              </a:rPr>
              <a:t> generated more than 80% shorter edit script for 48% commits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67485" y="1828800"/>
            <a:ext cx="1168400" cy="35433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67069" y="1826260"/>
            <a:ext cx="1168400" cy="35433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772315" y="1826260"/>
            <a:ext cx="1168400" cy="3543300"/>
          </a:xfrm>
          <a:prstGeom prst="rect">
            <a:avLst/>
          </a:prstGeom>
          <a:noFill/>
          <a:ln w="34925">
            <a:solidFill>
              <a:srgbClr val="1E8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184683" y="1828800"/>
            <a:ext cx="1196180" cy="3543300"/>
          </a:xfrm>
          <a:prstGeom prst="rect">
            <a:avLst/>
          </a:prstGeom>
          <a:noFill/>
          <a:ln w="34925">
            <a:solidFill>
              <a:srgbClr val="1E8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3741A57A-1FA4-7E4C-B0B8-545BA33ADE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7059413" cy="721395"/>
          </a:xfrm>
        </p:spPr>
        <p:txBody>
          <a:bodyPr/>
          <a:lstStyle/>
          <a:p>
            <a:r>
              <a:rPr lang="en-US" sz="3200" dirty="0" smtClean="0"/>
              <a:t>Performance </a:t>
            </a:r>
            <a:r>
              <a:rPr lang="en-US" sz="3200" dirty="0"/>
              <a:t>Evaluation </a:t>
            </a:r>
          </a:p>
        </p:txBody>
      </p:sp>
      <p:pic>
        <p:nvPicPr>
          <p:cNvPr id="3" name="图片 11">
            <a:extLst>
              <a:ext uri="{FF2B5EF4-FFF2-40B4-BE49-F238E27FC236}">
                <a16:creationId xmlns="" xmlns:a16="http://schemas.microsoft.com/office/drawing/2014/main" id="{27FE9295-1E86-BB4D-BA57-8DAB939A2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7" r="355"/>
          <a:stretch/>
        </p:blipFill>
        <p:spPr>
          <a:xfrm>
            <a:off x="2143313" y="1361963"/>
            <a:ext cx="7826138" cy="42943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76983" y="5853942"/>
            <a:ext cx="9558797" cy="461665"/>
          </a:xfrm>
          <a:prstGeom prst="rect">
            <a:avLst/>
          </a:prstGeom>
          <a:noFill/>
          <a:ln w="444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rgbClr val="00B0F0"/>
                </a:solidFill>
              </a:rPr>
              <a:t>ClDiff</a:t>
            </a:r>
            <a:r>
              <a:rPr lang="en-US" altLang="zh-CN" sz="2400" b="1" dirty="0" smtClean="0">
                <a:solidFill>
                  <a:srgbClr val="00B0F0"/>
                </a:solidFill>
              </a:rPr>
              <a:t> generated shorter edit script with 72</a:t>
            </a:r>
            <a:r>
              <a:rPr lang="en-US" altLang="zh-CN" sz="2400" b="1" dirty="0">
                <a:solidFill>
                  <a:srgbClr val="00B0F0"/>
                </a:solidFill>
              </a:rPr>
              <a:t>% shorter </a:t>
            </a:r>
            <a:r>
              <a:rPr lang="en-US" altLang="zh-CN" sz="2400" b="1" dirty="0" smtClean="0">
                <a:solidFill>
                  <a:srgbClr val="00B0F0"/>
                </a:solidFill>
              </a:rPr>
              <a:t>time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44791" y="5292613"/>
            <a:ext cx="1340069" cy="265122"/>
          </a:xfrm>
          <a:prstGeom prst="rect">
            <a:avLst/>
          </a:prstGeom>
          <a:solidFill>
            <a:srgbClr val="F23C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53730" y="5292614"/>
            <a:ext cx="942301" cy="26512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50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4231</TotalTime>
  <Words>719</Words>
  <Application>Microsoft Office PowerPoint</Application>
  <PresentationFormat>宽屏</PresentationFormat>
  <Paragraphs>80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Microsoft YaHei UI</vt:lpstr>
      <vt:lpstr>宋体</vt:lpstr>
      <vt:lpstr>Microsoft YaHei</vt:lpstr>
      <vt:lpstr>Microsoft YaHei</vt:lpstr>
      <vt:lpstr>Arial</vt:lpstr>
      <vt:lpstr>Segoe UI Light</vt:lpstr>
      <vt:lpstr>Times New Roman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Huang Kaifeng</cp:lastModifiedBy>
  <cp:revision>752</cp:revision>
  <dcterms:created xsi:type="dcterms:W3CDTF">2015-08-18T02:51:41Z</dcterms:created>
  <dcterms:modified xsi:type="dcterms:W3CDTF">2018-11-23T07:27:45Z</dcterms:modified>
  <cp:category/>
</cp:coreProperties>
</file>